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307" r:id="rId2"/>
    <p:sldId id="357" r:id="rId3"/>
    <p:sldId id="345" r:id="rId4"/>
    <p:sldId id="355" r:id="rId5"/>
    <p:sldId id="358" r:id="rId6"/>
    <p:sldId id="364" r:id="rId7"/>
    <p:sldId id="359" r:id="rId8"/>
    <p:sldId id="365" r:id="rId9"/>
    <p:sldId id="360" r:id="rId10"/>
    <p:sldId id="366" r:id="rId11"/>
    <p:sldId id="351" r:id="rId12"/>
  </p:sldIdLst>
  <p:sldSz cx="9144000" cy="5143500" type="screen16x9"/>
  <p:notesSz cx="6797675" cy="98742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97" autoAdjust="0"/>
    <p:restoredTop sz="94660"/>
  </p:normalViewPr>
  <p:slideViewPr>
    <p:cSldViewPr>
      <p:cViewPr>
        <p:scale>
          <a:sx n="60" d="100"/>
          <a:sy n="60" d="100"/>
        </p:scale>
        <p:origin x="-138" y="-138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E795F7-7FD4-4310-BBDE-FD5CDBAF2439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8825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378825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51E73D-39C6-411D-9004-DB71DCE5F17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36224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86F43E-765B-4AF0-8B9A-F59D9F36490B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7950" y="739775"/>
            <a:ext cx="658177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8825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378825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14D3D3-EB09-4DDF-BA46-990A1B3BBB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058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4A699-D71E-4C60-8471-1DA6D3D69232}" type="datetime1">
              <a:rPr lang="ru-RU" smtClean="0"/>
              <a:pPr/>
              <a:t>25.04.2018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0CB1-8A1B-4CAB-B415-0D44295713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76909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D607E-ABAB-415D-81CA-1276BFACE3C5}" type="datetime1">
              <a:rPr lang="ru-RU" smtClean="0"/>
              <a:pPr/>
              <a:t>25.04.2018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0CB1-8A1B-4CAB-B415-0D44295713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1264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1C46E-1B84-40F8-8D46-544DFFC6008F}" type="datetime1">
              <a:rPr lang="ru-RU" smtClean="0"/>
              <a:pPr/>
              <a:t>25.04.2018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0CB1-8A1B-4CAB-B415-0D44295713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53962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C9E38-7283-44C0-A16D-B27581E23056}" type="datetime1">
              <a:rPr lang="ru-RU" smtClean="0"/>
              <a:pPr/>
              <a:t>25.04.2018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0CB1-8A1B-4CAB-B415-0D44295713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446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2DEEA-705F-4A36-B7DE-A1D371561A62}" type="datetime1">
              <a:rPr lang="ru-RU" smtClean="0"/>
              <a:pPr/>
              <a:t>25.04.2018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0CB1-8A1B-4CAB-B415-0D44295713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1966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D0F5B-4998-4699-BB48-53D7BF03A704}" type="datetime1">
              <a:rPr lang="ru-RU" smtClean="0"/>
              <a:pPr/>
              <a:t>25.04.2018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0CB1-8A1B-4CAB-B415-0D44295713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587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38002-4E2B-4FC9-AD16-186AEA826378}" type="datetime1">
              <a:rPr lang="ru-RU" smtClean="0"/>
              <a:pPr/>
              <a:t>25.04.2018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0CB1-8A1B-4CAB-B415-0D44295713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682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848BD-6D1B-4E4A-AB68-CB6B78ED6992}" type="datetime1">
              <a:rPr lang="ru-RU" smtClean="0"/>
              <a:pPr/>
              <a:t>25.04.2018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0CB1-8A1B-4CAB-B415-0D44295713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148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18F79-1A6E-4C2B-A165-DCC725C6E37E}" type="datetime1">
              <a:rPr lang="ru-RU" smtClean="0"/>
              <a:pPr/>
              <a:t>25.04.2018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0CB1-8A1B-4CAB-B415-0D44295713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4693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5D819-B41B-4C11-A9FF-00E8920AE403}" type="datetime1">
              <a:rPr lang="ru-RU" smtClean="0"/>
              <a:pPr/>
              <a:t>25.04.2018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0CB1-8A1B-4CAB-B415-0D44295713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339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D79B7-8608-4C66-929F-4B6E43A5B27D}" type="datetime1">
              <a:rPr lang="ru-RU" smtClean="0"/>
              <a:pPr/>
              <a:t>25.04.2018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0CB1-8A1B-4CAB-B415-0D44295713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56847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835CE1-373D-4ED1-A6FE-5DA24D52F730}" type="datetime1">
              <a:rPr lang="ru-RU" smtClean="0"/>
              <a:pPr/>
              <a:t>25.04.2018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0CB1-8A1B-4CAB-B415-0D44295713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8952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D0F5B-4998-4699-BB48-53D7BF03A704}" type="datetime1">
              <a:rPr lang="ru-RU" smtClean="0"/>
              <a:pPr/>
              <a:t>25.04.2018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5E0CB1-8A1B-4CAB-B415-0D44295713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007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rcvr.kursi@mail.ru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rcvr.kursi@mail.ru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9094" y="267494"/>
            <a:ext cx="8229600" cy="1224136"/>
          </a:xfrm>
        </p:spPr>
        <p:txBody>
          <a:bodyPr>
            <a:normAutofit/>
          </a:bodyPr>
          <a:lstStyle/>
          <a:p>
            <a:r>
              <a:rPr lang="ru-RU" sz="2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     </a:t>
            </a:r>
            <a:r>
              <a:rPr lang="ru-RU" sz="2600" b="1" dirty="0">
                <a:solidFill>
                  <a:srgbClr val="002060"/>
                </a:solidFill>
                <a:cs typeface="Arial" panose="020B0604020202020204" pitchFamily="34" charset="0"/>
              </a:rPr>
              <a:t>Грант «Лучший работник сферы воспитания и дополнительного образования детей»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192" y="1635646"/>
            <a:ext cx="8435280" cy="2088232"/>
          </a:xfrm>
        </p:spPr>
        <p:txBody>
          <a:bodyPr>
            <a:normAutofit/>
          </a:bodyPr>
          <a:lstStyle/>
          <a:p>
            <a:pPr algn="just"/>
            <a:endParaRPr lang="ru-RU" sz="1800" dirty="0" smtClean="0"/>
          </a:p>
          <a:p>
            <a:pPr marL="0" indent="0" algn="ctr">
              <a:buNone/>
            </a:pPr>
            <a:r>
              <a:rPr lang="ru-RU" sz="2400" b="1" dirty="0" smtClean="0"/>
              <a:t>Приказ Министерства образования и науки Республики Татарстан </a:t>
            </a:r>
            <a:r>
              <a:rPr lang="ru-RU" sz="2400" b="1" dirty="0"/>
              <a:t>от </a:t>
            </a:r>
            <a:r>
              <a:rPr lang="ru-RU" sz="2400" b="1" dirty="0" smtClean="0"/>
              <a:t>23.04.2018 </a:t>
            </a:r>
            <a:r>
              <a:rPr lang="ru-RU" sz="2400" b="1" dirty="0"/>
              <a:t>№ </a:t>
            </a:r>
            <a:r>
              <a:rPr lang="ru-RU" sz="2400" b="1" dirty="0" smtClean="0"/>
              <a:t>под-735/18</a:t>
            </a:r>
          </a:p>
          <a:p>
            <a:pPr algn="just"/>
            <a:endParaRPr lang="ru-RU" sz="2400" b="1" dirty="0"/>
          </a:p>
          <a:p>
            <a:endParaRPr lang="ru-RU" sz="1800" dirty="0"/>
          </a:p>
          <a:p>
            <a:endParaRPr lang="ru-RU" sz="1800" dirty="0"/>
          </a:p>
        </p:txBody>
      </p:sp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171038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3"/>
          <p:cNvSpPr>
            <a:spLocks noChangeArrowheads="1"/>
          </p:cNvSpPr>
          <p:nvPr/>
        </p:nvSpPr>
        <p:spPr bwMode="auto">
          <a:xfrm>
            <a:off x="5148065" y="3890541"/>
            <a:ext cx="374441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rgbClr val="C3260C"/>
              </a:buClr>
              <a:buSzPct val="130000"/>
            </a:pPr>
            <a:r>
              <a:rPr lang="ru-RU" sz="2000" b="1" dirty="0" smtClean="0">
                <a:solidFill>
                  <a:srgbClr val="376092"/>
                </a:solidFill>
                <a:latin typeface="Times New Roman" pitchFamily="18" charset="0"/>
                <a:cs typeface="Times New Roman" pitchFamily="18" charset="0"/>
              </a:rPr>
              <a:t>Владимирова Ю.Ю., </a:t>
            </a:r>
          </a:p>
          <a:p>
            <a:pPr>
              <a:spcBef>
                <a:spcPct val="20000"/>
              </a:spcBef>
              <a:buClr>
                <a:srgbClr val="C3260C"/>
              </a:buClr>
              <a:buSzPct val="130000"/>
            </a:pPr>
            <a:r>
              <a:rPr lang="ru-RU" sz="2000" b="1" dirty="0" smtClean="0">
                <a:solidFill>
                  <a:srgbClr val="376092"/>
                </a:solidFill>
                <a:latin typeface="Times New Roman" pitchFamily="18" charset="0"/>
                <a:cs typeface="Times New Roman" pitchFamily="18" charset="0"/>
              </a:rPr>
              <a:t>зав. отделом ГБУ ДО «РЦВР»</a:t>
            </a:r>
            <a:endParaRPr lang="ru-RU" sz="2000" dirty="0">
              <a:solidFill>
                <a:srgbClr val="37609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2042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3585" y="67917"/>
            <a:ext cx="8229600" cy="581005"/>
          </a:xfrm>
        </p:spPr>
        <p:txBody>
          <a:bodyPr>
            <a:no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     </a:t>
            </a:r>
            <a:endParaRPr lang="ru-RU" sz="1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192" y="1059582"/>
            <a:ext cx="8435280" cy="3816424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ru-RU" sz="2000" dirty="0" smtClean="0"/>
              <a:t>        </a:t>
            </a:r>
            <a:r>
              <a:rPr lang="ru-RU" sz="2400" dirty="0" smtClean="0"/>
              <a:t>Стаж в должности по заявленной номинации должен составлять </a:t>
            </a:r>
            <a:r>
              <a:rPr lang="ru-RU" sz="2400" b="1" dirty="0" smtClean="0">
                <a:solidFill>
                  <a:srgbClr val="FF0000"/>
                </a:solidFill>
              </a:rPr>
              <a:t>не менее 3-х лет.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2400" dirty="0" smtClean="0"/>
              <a:t>         </a:t>
            </a:r>
            <a:r>
              <a:rPr lang="ru-RU" sz="2400" dirty="0" err="1" smtClean="0"/>
              <a:t>Грантополучатель</a:t>
            </a:r>
            <a:r>
              <a:rPr lang="ru-RU" sz="2400" dirty="0" smtClean="0"/>
              <a:t> </a:t>
            </a:r>
            <a:r>
              <a:rPr lang="ru-RU" sz="2400" dirty="0"/>
              <a:t>имеет право принимать участие в гранте </a:t>
            </a:r>
            <a:r>
              <a:rPr lang="ru-RU" sz="2400" b="1" dirty="0">
                <a:solidFill>
                  <a:srgbClr val="FF0000"/>
                </a:solidFill>
              </a:rPr>
              <a:t>1 раз в три года </a:t>
            </a:r>
            <a:r>
              <a:rPr lang="ru-RU" sz="2400" dirty="0"/>
              <a:t>за исключением номинаций: «Лучший заместитель директора по воспитательной работе профессиональной образовательной организации», «Лучший работник сферы воспитания и дополнительного образования детей», «Лучший педагог дополнительного образования» </a:t>
            </a:r>
            <a:r>
              <a:rPr lang="ru-RU" sz="2400" dirty="0" smtClean="0"/>
              <a:t>(педагоги</a:t>
            </a:r>
            <a:r>
              <a:rPr lang="ru-RU" sz="2400" dirty="0"/>
              <a:t>, подготовившие победителей Открытого республиканского телевизионного молодежного фестиваля эстрадного искусства «Созвездие–</a:t>
            </a:r>
            <a:r>
              <a:rPr lang="ru-RU" sz="2400" dirty="0" err="1"/>
              <a:t>Йолдызлык</a:t>
            </a:r>
            <a:r>
              <a:rPr lang="ru-RU" sz="2400" dirty="0" smtClean="0"/>
              <a:t>»); причем 3 года считаются с момента даты приказа об итогах Гранта. Учитывая это, в текущем году </a:t>
            </a:r>
            <a:r>
              <a:rPr lang="ru-RU" sz="2400" b="1" dirty="0" smtClean="0"/>
              <a:t>не могут заявляться на Грант </a:t>
            </a:r>
            <a:r>
              <a:rPr lang="ru-RU" sz="2400" dirty="0" smtClean="0"/>
              <a:t>те, кто получил Грант </a:t>
            </a:r>
            <a:r>
              <a:rPr lang="ru-RU" sz="2400" b="1" dirty="0" smtClean="0"/>
              <a:t>позже 2014 года </a:t>
            </a:r>
            <a:r>
              <a:rPr lang="ru-RU" sz="2400" dirty="0" smtClean="0"/>
              <a:t>(2015,2016,2017).</a:t>
            </a:r>
            <a:endParaRPr lang="ru-RU" sz="2400" dirty="0"/>
          </a:p>
        </p:txBody>
      </p:sp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171038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59876" y="195486"/>
            <a:ext cx="75605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Грант «Лучший работник сферы воспитания и дополнительного образования детей»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8880889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3585" y="67917"/>
            <a:ext cx="8229600" cy="835455"/>
          </a:xfrm>
        </p:spPr>
        <p:txBody>
          <a:bodyPr>
            <a:no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     </a:t>
            </a:r>
            <a:endParaRPr lang="ru-RU" sz="1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00826" y="4429138"/>
            <a:ext cx="2133600" cy="273844"/>
          </a:xfrm>
        </p:spPr>
        <p:txBody>
          <a:bodyPr/>
          <a:lstStyle/>
          <a:p>
            <a:fld id="{7B0860F1-307B-49B9-808A-EB6156C47EC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171038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b="1" dirty="0" smtClean="0">
                <a:solidFill>
                  <a:srgbClr val="FF0000"/>
                </a:solidFill>
              </a:rPr>
              <a:t>СПАСИБО </a:t>
            </a:r>
          </a:p>
          <a:p>
            <a:pPr marL="0" indent="0" algn="ctr">
              <a:buNone/>
            </a:pPr>
            <a:r>
              <a:rPr lang="ru-RU" sz="4800" b="1" dirty="0" smtClean="0">
                <a:solidFill>
                  <a:srgbClr val="FF0000"/>
                </a:solidFill>
              </a:rPr>
              <a:t>ЗА</a:t>
            </a:r>
          </a:p>
          <a:p>
            <a:pPr marL="0" indent="0" algn="ctr">
              <a:buNone/>
            </a:pPr>
            <a:r>
              <a:rPr lang="ru-RU" sz="4800" b="1" dirty="0" smtClean="0">
                <a:solidFill>
                  <a:srgbClr val="FF0000"/>
                </a:solidFill>
              </a:rPr>
              <a:t>ВНИМАНИЕ!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404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3585" y="67917"/>
            <a:ext cx="8229600" cy="581005"/>
          </a:xfrm>
        </p:spPr>
        <p:txBody>
          <a:bodyPr>
            <a:no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     </a:t>
            </a:r>
            <a:endParaRPr lang="ru-RU" sz="1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endParaRPr>
          </a:p>
        </p:txBody>
      </p:sp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171038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59876" y="195486"/>
            <a:ext cx="75605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Грант «Лучший работник сферы воспитания и дополнительного образования детей»</a:t>
            </a:r>
            <a:endParaRPr lang="ru-RU" sz="2000" dirty="0"/>
          </a:p>
        </p:txBody>
      </p:sp>
      <p:sp>
        <p:nvSpPr>
          <p:cNvPr id="8" name="Oval 6"/>
          <p:cNvSpPr>
            <a:spLocks noChangeArrowheads="1"/>
          </p:cNvSpPr>
          <p:nvPr/>
        </p:nvSpPr>
        <p:spPr bwMode="auto">
          <a:xfrm>
            <a:off x="1259160" y="1132185"/>
            <a:ext cx="6553200" cy="1943621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dirty="0" smtClean="0"/>
              <a:t>Участники Гранта </a:t>
            </a:r>
            <a:r>
              <a:rPr lang="ru-RU" sz="2000" b="1" dirty="0"/>
              <a:t>в </a:t>
            </a:r>
            <a:r>
              <a:rPr lang="ru-RU" sz="2000" b="1" dirty="0" smtClean="0"/>
              <a:t>номинациях </a:t>
            </a:r>
          </a:p>
          <a:p>
            <a:pPr algn="ctr"/>
            <a:r>
              <a:rPr lang="ru-RU" sz="2000" b="1" dirty="0" smtClean="0"/>
              <a:t>«</a:t>
            </a:r>
            <a:r>
              <a:rPr lang="ru-RU" sz="2000" b="1" dirty="0"/>
              <a:t>Лучший </a:t>
            </a:r>
            <a:r>
              <a:rPr lang="ru-RU" sz="2000" b="1" dirty="0" smtClean="0"/>
              <a:t>директор ООДО», «Лучший методист ДО», </a:t>
            </a:r>
          </a:p>
          <a:p>
            <a:pPr algn="ctr"/>
            <a:r>
              <a:rPr lang="ru-RU" sz="2000" b="1" dirty="0" smtClean="0"/>
              <a:t>«Лучший ПДО», «Лучший педагог-организатор</a:t>
            </a:r>
            <a:r>
              <a:rPr lang="ru-RU" sz="2000" b="1" dirty="0"/>
              <a:t>»,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«</a:t>
            </a:r>
            <a:r>
              <a:rPr lang="ru-RU" sz="2000" b="1" dirty="0"/>
              <a:t>Лучший педагог-психолог </a:t>
            </a:r>
            <a:r>
              <a:rPr lang="ru-RU" sz="2000" b="1" dirty="0" smtClean="0"/>
              <a:t>ППС», </a:t>
            </a:r>
          </a:p>
          <a:p>
            <a:pPr algn="ctr"/>
            <a:r>
              <a:rPr lang="ru-RU" sz="2000" b="1" dirty="0" smtClean="0"/>
              <a:t>«</a:t>
            </a:r>
            <a:r>
              <a:rPr lang="ru-RU" sz="2000" b="1" dirty="0"/>
              <a:t>Лучший педагог-психолог </a:t>
            </a:r>
            <a:r>
              <a:rPr lang="ru-RU" sz="2000" b="1" dirty="0" smtClean="0"/>
              <a:t>ОО, ГБО»</a:t>
            </a: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4644008" y="3075806"/>
            <a:ext cx="0" cy="43204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9"/>
          <p:cNvSpPr>
            <a:spLocks noChangeArrowheads="1"/>
          </p:cNvSpPr>
          <p:nvPr/>
        </p:nvSpPr>
        <p:spPr bwMode="auto">
          <a:xfrm>
            <a:off x="2557115" y="3507854"/>
            <a:ext cx="4175125" cy="917972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 smtClean="0">
                <a:latin typeface="Calibri" pitchFamily="34" charset="0"/>
              </a:rPr>
              <a:t>ИНДИВИДУАЛЬНАЯ ПАПКА</a:t>
            </a:r>
            <a:r>
              <a:rPr lang="ru-RU" dirty="0" smtClean="0">
                <a:latin typeface="Calibri" pitchFamily="34" charset="0"/>
              </a:rPr>
              <a:t> </a:t>
            </a:r>
            <a:endParaRPr lang="ru-RU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29606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3585" y="67917"/>
            <a:ext cx="8229600" cy="581005"/>
          </a:xfrm>
        </p:spPr>
        <p:txBody>
          <a:bodyPr>
            <a:no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     </a:t>
            </a:r>
            <a:endParaRPr lang="ru-RU" sz="1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192" y="1149592"/>
            <a:ext cx="8435280" cy="3654406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ru-RU" sz="2400" dirty="0" smtClean="0"/>
              <a:t>Представление </a:t>
            </a:r>
            <a:r>
              <a:rPr lang="ru-RU" sz="2400" dirty="0"/>
              <a:t>заявителя </a:t>
            </a:r>
            <a:r>
              <a:rPr lang="ru-RU" sz="2400" dirty="0" smtClean="0"/>
              <a:t>о выдвижении Соискателя на Грант (Приложение </a:t>
            </a:r>
            <a:r>
              <a:rPr lang="ru-RU" sz="2400" dirty="0"/>
              <a:t>№1 к Положению о Гранте</a:t>
            </a:r>
            <a:r>
              <a:rPr lang="ru-RU" sz="2400" dirty="0" smtClean="0"/>
              <a:t>) </a:t>
            </a:r>
            <a:endParaRPr lang="ru-RU" sz="2400" dirty="0"/>
          </a:p>
          <a:p>
            <a:pPr>
              <a:spcAft>
                <a:spcPts val="600"/>
              </a:spcAft>
            </a:pPr>
            <a:r>
              <a:rPr lang="ru-RU" sz="2400" dirty="0" smtClean="0"/>
              <a:t>Перечень </a:t>
            </a:r>
            <a:r>
              <a:rPr lang="ru-RU" sz="2400" dirty="0"/>
              <a:t>документов, представленных </a:t>
            </a:r>
            <a:r>
              <a:rPr lang="ru-RU" sz="2400" dirty="0" smtClean="0"/>
              <a:t>Соискателем </a:t>
            </a:r>
            <a:r>
              <a:rPr lang="ru-RU" sz="2400" dirty="0"/>
              <a:t>в Республиканскую комиссию для экспертизы, </a:t>
            </a:r>
            <a:r>
              <a:rPr lang="ru-RU" sz="2400" dirty="0" smtClean="0"/>
              <a:t>заполненный </a:t>
            </a:r>
            <a:r>
              <a:rPr lang="ru-RU" sz="2400" dirty="0"/>
              <a:t>участником Гранта (Приложение №3 к Положению о Гранте)</a:t>
            </a:r>
          </a:p>
          <a:p>
            <a:pPr>
              <a:spcAft>
                <a:spcPts val="600"/>
              </a:spcAft>
            </a:pPr>
            <a:r>
              <a:rPr lang="ru-RU" sz="2400" dirty="0" smtClean="0"/>
              <a:t>Согласие Соискателя </a:t>
            </a:r>
            <a:r>
              <a:rPr lang="ru-RU" sz="2400" dirty="0"/>
              <a:t>на обработку персональных данных, заполненное и подписанное С</a:t>
            </a:r>
            <a:r>
              <a:rPr lang="ru-RU" sz="2400" dirty="0" smtClean="0"/>
              <a:t>оискателем Гранта (Приложение </a:t>
            </a:r>
            <a:r>
              <a:rPr lang="ru-RU" sz="2400" dirty="0"/>
              <a:t>№2 к Положению о Гранте</a:t>
            </a:r>
            <a:r>
              <a:rPr lang="ru-RU" sz="2400" dirty="0" smtClean="0"/>
              <a:t>)</a:t>
            </a:r>
            <a:endParaRPr lang="ru-RU" sz="2400" dirty="0"/>
          </a:p>
        </p:txBody>
      </p:sp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171038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59876" y="195486"/>
            <a:ext cx="75605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Грант «Лучший работник сферы воспитания и дополнительного образования детей»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8291843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3585" y="67917"/>
            <a:ext cx="8229600" cy="581005"/>
          </a:xfrm>
        </p:spPr>
        <p:txBody>
          <a:bodyPr>
            <a:no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     </a:t>
            </a:r>
            <a:endParaRPr lang="ru-RU" sz="1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192" y="987574"/>
            <a:ext cx="8435280" cy="3888432"/>
          </a:xfrm>
        </p:spPr>
        <p:txBody>
          <a:bodyPr>
            <a:normAutofit fontScale="77500" lnSpcReduction="20000"/>
          </a:bodyPr>
          <a:lstStyle/>
          <a:p>
            <a:pPr algn="just">
              <a:spcAft>
                <a:spcPts val="600"/>
              </a:spcAft>
            </a:pPr>
            <a:r>
              <a:rPr lang="ru-RU" sz="2400" dirty="0" smtClean="0"/>
              <a:t>Заключение технической экспертизы документов, представленных Соискателем (незаполненное, заполняется специалистом, </a:t>
            </a:r>
            <a:r>
              <a:rPr lang="ru-RU" sz="2400" dirty="0"/>
              <a:t>проводящим техническую экспертизу)</a:t>
            </a:r>
            <a:endParaRPr lang="ru-RU" sz="2400" dirty="0" smtClean="0"/>
          </a:p>
          <a:p>
            <a:pPr algn="just">
              <a:spcAft>
                <a:spcPts val="600"/>
              </a:spcAft>
            </a:pPr>
            <a:r>
              <a:rPr lang="ru-RU" sz="2400" dirty="0" smtClean="0"/>
              <a:t>Копия </a:t>
            </a:r>
            <a:r>
              <a:rPr lang="ru-RU" sz="2400" dirty="0"/>
              <a:t>диплома о профессиональном образовании </a:t>
            </a:r>
            <a:r>
              <a:rPr lang="ru-RU" sz="2400" dirty="0" smtClean="0"/>
              <a:t>Соискателя, </a:t>
            </a:r>
            <a:r>
              <a:rPr lang="ru-RU" sz="2400" dirty="0"/>
              <a:t>заверенная </a:t>
            </a:r>
            <a:r>
              <a:rPr lang="ru-RU" sz="2400" dirty="0"/>
              <a:t>работодателем (психологам, заявляющимся на Грант, необходимо иметь высшее профессиональное образование по должности)</a:t>
            </a:r>
            <a:endParaRPr lang="ru-RU" sz="2400" dirty="0"/>
          </a:p>
          <a:p>
            <a:pPr algn="just">
              <a:spcAft>
                <a:spcPts val="600"/>
              </a:spcAft>
            </a:pPr>
            <a:r>
              <a:rPr lang="ru-RU" sz="2400" dirty="0" smtClean="0"/>
              <a:t>Выписка </a:t>
            </a:r>
            <a:r>
              <a:rPr lang="ru-RU" sz="2400" dirty="0"/>
              <a:t>из трудовой книжки Соискателя либо </a:t>
            </a:r>
            <a:r>
              <a:rPr lang="ru-RU" sz="2400" dirty="0" smtClean="0"/>
              <a:t>справка </a:t>
            </a:r>
            <a:r>
              <a:rPr lang="ru-RU" sz="2400" dirty="0"/>
              <a:t>с места работы, </a:t>
            </a:r>
            <a:r>
              <a:rPr lang="ru-RU" sz="2400" dirty="0" smtClean="0"/>
              <a:t>подтверждающая </a:t>
            </a:r>
            <a:r>
              <a:rPr lang="ru-RU" sz="2400" dirty="0"/>
              <a:t>стаж в данной должности не менее трех </a:t>
            </a:r>
            <a:r>
              <a:rPr lang="ru-RU" sz="2400" dirty="0" smtClean="0"/>
              <a:t>лет, заверенная работодателем </a:t>
            </a:r>
            <a:r>
              <a:rPr lang="ru-RU" sz="2400" dirty="0"/>
              <a:t>(если участник Гранта не основной работник, а совместитель, то предоставляется справка с места работы о том, что он работает на должности, заявленной в номинации, с указанием даты приема на работу по настоящее время с указанием нагрузки либо ставки, заверенная </a:t>
            </a:r>
            <a:r>
              <a:rPr lang="ru-RU" sz="2400" dirty="0" smtClean="0"/>
              <a:t>работодателем, у психологов – выписка из трудовой книжки и 3-х сторонний договор между муниципалитетом, психологической службой и работником)</a:t>
            </a:r>
            <a:endParaRPr lang="ru-RU" sz="2400" dirty="0"/>
          </a:p>
        </p:txBody>
      </p:sp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171038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59876" y="195486"/>
            <a:ext cx="75605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Грант «Лучший работник сферы воспитания и дополнительного образования детей»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4746108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3585" y="67917"/>
            <a:ext cx="8229600" cy="581005"/>
          </a:xfrm>
        </p:spPr>
        <p:txBody>
          <a:bodyPr>
            <a:no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     </a:t>
            </a:r>
            <a:endParaRPr lang="ru-RU" sz="1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192" y="987574"/>
            <a:ext cx="8435280" cy="3960440"/>
          </a:xfrm>
        </p:spPr>
        <p:txBody>
          <a:bodyPr>
            <a:normAutofit/>
          </a:bodyPr>
          <a:lstStyle/>
          <a:p>
            <a:pPr algn="just">
              <a:spcAft>
                <a:spcPts val="600"/>
              </a:spcAft>
            </a:pPr>
            <a:r>
              <a:rPr lang="ru-RU" sz="2400" dirty="0" smtClean="0"/>
              <a:t>Ходатайство </a:t>
            </a:r>
            <a:r>
              <a:rPr lang="ru-RU" sz="2400" dirty="0"/>
              <a:t>профессионального сообщества (ходатайство методического объединения по профилю деятельности, либо методического кабинета отдела образования, либо кафедры вуза по профилю </a:t>
            </a:r>
            <a:r>
              <a:rPr lang="ru-RU" sz="2400" dirty="0" smtClean="0"/>
              <a:t>деятельности)</a:t>
            </a:r>
          </a:p>
          <a:p>
            <a:pPr algn="just">
              <a:spcAft>
                <a:spcPts val="600"/>
              </a:spcAft>
            </a:pPr>
            <a:r>
              <a:rPr lang="ru-RU" sz="2400" dirty="0"/>
              <a:t>Информация о профессиональных достижениях участника (текстовая информация, составленная в соответствии с критериями из п. 2 Положения о Гранте с приложением ксерокопий подтверждающих документов (дипломов, грамот, свидетельств, сертификатов, справок и т.д.), заверенных </a:t>
            </a:r>
            <a:r>
              <a:rPr lang="ru-RU" sz="2400" dirty="0" smtClean="0"/>
              <a:t>работодателем)</a:t>
            </a:r>
            <a:endParaRPr lang="ru-RU" sz="2400" dirty="0"/>
          </a:p>
        </p:txBody>
      </p:sp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171038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59876" y="195486"/>
            <a:ext cx="75605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Грант «Лучший работник сферы воспитания и дополнительного образования детей»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0118031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67917"/>
            <a:ext cx="8893651" cy="775641"/>
          </a:xfrm>
        </p:spPr>
        <p:txBody>
          <a:bodyPr>
            <a:no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     </a:t>
            </a:r>
            <a:endParaRPr lang="ru-RU" sz="1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192" y="843558"/>
            <a:ext cx="8435280" cy="4104456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spcAft>
                <a:spcPts val="600"/>
              </a:spcAft>
              <a:buNone/>
              <a:defRPr/>
            </a:pPr>
            <a:r>
              <a:rPr lang="ru-RU" sz="3800" b="1" dirty="0" smtClean="0">
                <a:solidFill>
                  <a:srgbClr val="FF0000"/>
                </a:solidFill>
                <a:cs typeface="Arial" pitchFamily="34" charset="0"/>
              </a:rPr>
              <a:t>СОИСКАТЕЛИ </a:t>
            </a:r>
            <a:r>
              <a:rPr lang="ru-RU" sz="3800" b="1" dirty="0">
                <a:solidFill>
                  <a:srgbClr val="FF0000"/>
                </a:solidFill>
                <a:cs typeface="Arial" pitchFamily="34" charset="0"/>
              </a:rPr>
              <a:t>ГРАНТА В НОМИНАЦИЯХ:</a:t>
            </a:r>
          </a:p>
          <a:p>
            <a:pPr marL="285750" indent="-285750" algn="just">
              <a:spcBef>
                <a:spcPts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ru-RU" sz="3300" dirty="0">
                <a:cs typeface="Arial" pitchFamily="34" charset="0"/>
              </a:rPr>
              <a:t>«Лучший работник сферы воспитания и дополнительного образования детей</a:t>
            </a:r>
            <a:r>
              <a:rPr lang="ru-RU" sz="3300" dirty="0" smtClean="0">
                <a:cs typeface="Arial" pitchFamily="34" charset="0"/>
              </a:rPr>
              <a:t>» (</a:t>
            </a:r>
            <a:r>
              <a:rPr lang="ru-RU" sz="3300" dirty="0">
                <a:cs typeface="Arial" pitchFamily="34" charset="0"/>
              </a:rPr>
              <a:t>в рамках республиканских конкурсов профессионального мастерства кадров сферы воспитания и дополнительного образования детей «Воспитать человека», «Сердце отдаю детям», «Педагог-психолог-2018»)</a:t>
            </a:r>
          </a:p>
          <a:p>
            <a:pPr marL="285750" indent="-285750" algn="just">
              <a:spcBef>
                <a:spcPts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ru-RU" sz="3300" dirty="0">
                <a:cs typeface="Arial" pitchFamily="34" charset="0"/>
              </a:rPr>
              <a:t>«Лучший педагог дополнительного образования» (педагоги, подготовившие победителей Открытого республиканского телевизионного молодежного фестиваля эстрадного искусства «Созвездие–</a:t>
            </a:r>
            <a:r>
              <a:rPr lang="ru-RU" sz="3300" dirty="0" err="1">
                <a:cs typeface="Arial" pitchFamily="34" charset="0"/>
              </a:rPr>
              <a:t>Йолдызлык</a:t>
            </a:r>
            <a:r>
              <a:rPr lang="ru-RU" sz="3300" dirty="0">
                <a:cs typeface="Arial" pitchFamily="34" charset="0"/>
              </a:rPr>
              <a:t>» в 2018 году) </a:t>
            </a:r>
          </a:p>
          <a:p>
            <a:pPr marL="285750" indent="-285750" algn="just">
              <a:spcBef>
                <a:spcPts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ru-RU" sz="3300" dirty="0">
                <a:cs typeface="Arial" pitchFamily="34" charset="0"/>
              </a:rPr>
              <a:t>«Лучший заместитель директора по воспитательной работе профессиональной образовательной организации» </a:t>
            </a:r>
            <a:r>
              <a:rPr lang="ru-RU" sz="3300" dirty="0" smtClean="0">
                <a:cs typeface="Arial" pitchFamily="34" charset="0"/>
              </a:rPr>
              <a:t>(</a:t>
            </a:r>
            <a:r>
              <a:rPr lang="ru-RU" sz="3300" dirty="0">
                <a:cs typeface="Arial" pitchFamily="34" charset="0"/>
              </a:rPr>
              <a:t>по итогам </a:t>
            </a:r>
            <a:r>
              <a:rPr lang="ru-RU" sz="3300" dirty="0" err="1">
                <a:cs typeface="Arial" pitchFamily="34" charset="0"/>
              </a:rPr>
              <a:t>рейтингования</a:t>
            </a:r>
            <a:r>
              <a:rPr lang="ru-RU" sz="3300" dirty="0">
                <a:cs typeface="Arial" pitchFamily="34" charset="0"/>
              </a:rPr>
              <a:t> профессиональных образовательных организаций в 2017-2018 учебном году)</a:t>
            </a:r>
          </a:p>
          <a:p>
            <a:pPr marL="0" indent="0" algn="ctr">
              <a:buNone/>
              <a:defRPr/>
            </a:pPr>
            <a:r>
              <a:rPr lang="ru-RU" sz="3800" b="1" dirty="0" smtClean="0">
                <a:solidFill>
                  <a:srgbClr val="FF0000"/>
                </a:solidFill>
                <a:cs typeface="Arial" pitchFamily="34" charset="0"/>
              </a:rPr>
              <a:t>ПРЕДОСТАВЛЯЮТ ТОЛЬКО:</a:t>
            </a:r>
          </a:p>
          <a:p>
            <a:pPr algn="just">
              <a:defRPr/>
            </a:pPr>
            <a:r>
              <a:rPr lang="ru-RU" sz="2900" b="1" dirty="0" smtClean="0">
                <a:cs typeface="Arial" pitchFamily="34" charset="0"/>
              </a:rPr>
              <a:t>ПРЕДСТАВЛЕНИЕ ЗАЯВИТЕЛЯ О ВЫДВИЖЕНИИ СОИСКАТЕЛЯ НА </a:t>
            </a:r>
            <a:r>
              <a:rPr lang="ru-RU" sz="2900" b="1" dirty="0">
                <a:cs typeface="Arial" pitchFamily="34" charset="0"/>
              </a:rPr>
              <a:t>ГРАНТ (Приложение №1 к Положению о Гранте</a:t>
            </a:r>
            <a:r>
              <a:rPr lang="ru-RU" sz="2900" b="1" dirty="0" smtClean="0">
                <a:cs typeface="Arial" pitchFamily="34" charset="0"/>
              </a:rPr>
              <a:t>)</a:t>
            </a:r>
          </a:p>
          <a:p>
            <a:pPr algn="just">
              <a:defRPr/>
            </a:pPr>
            <a:r>
              <a:rPr lang="ru-RU" sz="2900" b="1" dirty="0" smtClean="0">
                <a:cs typeface="Arial" pitchFamily="34" charset="0"/>
              </a:rPr>
              <a:t>КСЕРОКОПИИ ДОКУМЕНТОВ НА ОПЛАТУ (паспорт (1 стр. и страница с пропиской), ИНН, пенсионное-страховое свидетельство, карту </a:t>
            </a:r>
            <a:r>
              <a:rPr lang="ru-RU" sz="2900" b="1" dirty="0" err="1" smtClean="0">
                <a:cs typeface="Arial" pitchFamily="34" charset="0"/>
              </a:rPr>
              <a:t>АкБарс</a:t>
            </a:r>
            <a:r>
              <a:rPr lang="ru-RU" sz="2900" b="1" dirty="0" smtClean="0">
                <a:cs typeface="Arial" pitchFamily="34" charset="0"/>
              </a:rPr>
              <a:t> Банка (если есть)!</a:t>
            </a:r>
          </a:p>
        </p:txBody>
      </p:sp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171038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19094" y="123478"/>
            <a:ext cx="82174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Грант «Лучший работник сферы воспитания и дополнительного образования детей»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4299891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3585" y="67917"/>
            <a:ext cx="8229600" cy="581005"/>
          </a:xfrm>
        </p:spPr>
        <p:txBody>
          <a:bodyPr>
            <a:no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     </a:t>
            </a:r>
            <a:endParaRPr lang="ru-RU" sz="1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192" y="1131590"/>
            <a:ext cx="8435280" cy="3744416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ru-RU" sz="2000" dirty="0" smtClean="0"/>
              <a:t>        Данные </a:t>
            </a:r>
            <a:r>
              <a:rPr lang="ru-RU" sz="2000" dirty="0"/>
              <a:t>на соискателей Гранта в номинациях «Лучший директор образовательной организации дополнительного образования</a:t>
            </a:r>
            <a:r>
              <a:rPr lang="ru-RU" sz="2000" dirty="0" smtClean="0"/>
              <a:t>», </a:t>
            </a:r>
            <a:r>
              <a:rPr lang="ru-RU" sz="2000" dirty="0"/>
              <a:t>«Лучший педагог дополнительного образования</a:t>
            </a:r>
            <a:r>
              <a:rPr lang="ru-RU" sz="2000" dirty="0" smtClean="0"/>
              <a:t>» (в том числе победители «Созвездия»), </a:t>
            </a:r>
            <a:r>
              <a:rPr lang="ru-RU" sz="2000" dirty="0"/>
              <a:t>«Лучший методист дополнительного образования», «Лучший педагог-организатор</a:t>
            </a:r>
            <a:r>
              <a:rPr lang="ru-RU" sz="2000" dirty="0" smtClean="0"/>
              <a:t>», </a:t>
            </a:r>
            <a:r>
              <a:rPr lang="ru-RU" sz="2000" dirty="0"/>
              <a:t>«Лучший заместитель директора по воспитательной работе профессиональной образовательной организации», «Лучший работник сферы воспитания и дополнительного образования детей</a:t>
            </a:r>
            <a:r>
              <a:rPr lang="ru-RU" sz="2000" dirty="0" smtClean="0"/>
              <a:t>» (педагоги дополнительного образования, педагоги-организаторы, классные руководители) </a:t>
            </a:r>
            <a:r>
              <a:rPr lang="ru-RU" sz="2000" b="1" dirty="0"/>
              <a:t>в формате </a:t>
            </a:r>
            <a:r>
              <a:rPr lang="ru-RU" sz="2000" b="1" dirty="0" err="1"/>
              <a:t>Microsoft</a:t>
            </a:r>
            <a:r>
              <a:rPr lang="ru-RU" sz="2000" b="1" dirty="0"/>
              <a:t> </a:t>
            </a:r>
            <a:r>
              <a:rPr lang="en-US" sz="2000" b="1" dirty="0" smtClean="0"/>
              <a:t>Excel</a:t>
            </a:r>
            <a:r>
              <a:rPr lang="ru-RU" sz="2000" dirty="0" smtClean="0"/>
              <a:t> </a:t>
            </a:r>
            <a:r>
              <a:rPr lang="ru-RU" sz="2000" dirty="0"/>
              <a:t>по прилагаемой форме необходимо предоставить на электронный адрес </a:t>
            </a:r>
            <a:r>
              <a:rPr lang="en-US" sz="2000" u="sng" dirty="0" err="1">
                <a:hlinkClick r:id="rId2"/>
              </a:rPr>
              <a:t>rcvr</a:t>
            </a:r>
            <a:r>
              <a:rPr lang="ru-RU" sz="2000" u="sng" dirty="0">
                <a:hlinkClick r:id="rId2"/>
              </a:rPr>
              <a:t>.</a:t>
            </a:r>
            <a:r>
              <a:rPr lang="en-US" sz="2000" u="sng" dirty="0" err="1">
                <a:hlinkClick r:id="rId2"/>
              </a:rPr>
              <a:t>kursi</a:t>
            </a:r>
            <a:r>
              <a:rPr lang="ru-RU" sz="2000" u="sng" dirty="0">
                <a:hlinkClick r:id="rId2"/>
              </a:rPr>
              <a:t>@</a:t>
            </a:r>
            <a:r>
              <a:rPr lang="en-US" sz="2000" u="sng" dirty="0">
                <a:hlinkClick r:id="rId2"/>
              </a:rPr>
              <a:t>mail</a:t>
            </a:r>
            <a:r>
              <a:rPr lang="ru-RU" sz="2000" u="sng" dirty="0">
                <a:hlinkClick r:id="rId2"/>
              </a:rPr>
              <a:t>.</a:t>
            </a:r>
            <a:r>
              <a:rPr lang="en-US" sz="2000" u="sng" dirty="0" err="1">
                <a:hlinkClick r:id="rId2"/>
              </a:rPr>
              <a:t>ru</a:t>
            </a:r>
            <a:r>
              <a:rPr lang="ru-RU" sz="2000" dirty="0"/>
              <a:t> с пометкой в теме письма «Грант, </a:t>
            </a:r>
            <a:r>
              <a:rPr lang="ru-RU" sz="2000" dirty="0" smtClean="0"/>
              <a:t>номинация «______» одновременно с предоставлением конкурсных материалов. </a:t>
            </a:r>
            <a:endParaRPr lang="ru-RU" sz="2000" dirty="0"/>
          </a:p>
        </p:txBody>
      </p:sp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171038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59876" y="195486"/>
            <a:ext cx="75605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Грант «Лучший работник сферы воспитания и дополнительного образования детей»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5933706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3585" y="67917"/>
            <a:ext cx="8229600" cy="581005"/>
          </a:xfrm>
        </p:spPr>
        <p:txBody>
          <a:bodyPr>
            <a:no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     </a:t>
            </a:r>
            <a:endParaRPr lang="ru-RU" sz="1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192" y="1419622"/>
            <a:ext cx="8435280" cy="3168352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ru-RU" sz="2000" dirty="0" smtClean="0"/>
              <a:t>        Данные </a:t>
            </a:r>
            <a:r>
              <a:rPr lang="ru-RU" sz="2000" dirty="0"/>
              <a:t>на соискателей Гранта в номинациях «Лучший педагог-психолог психолого-педагогической службы (ППМС-Центра)», «Лучший педагог-психолог образовательной организации, государственной бюджетной организации</a:t>
            </a:r>
            <a:r>
              <a:rPr lang="ru-RU" sz="2000" dirty="0" smtClean="0"/>
              <a:t>», </a:t>
            </a:r>
            <a:r>
              <a:rPr lang="ru-RU" sz="2000" dirty="0"/>
              <a:t>«Лучший работник сферы воспитания и дополнительного образования детей» (</a:t>
            </a:r>
            <a:r>
              <a:rPr lang="ru-RU" sz="2000" dirty="0" smtClean="0"/>
              <a:t>педагоги-психологи) </a:t>
            </a:r>
            <a:r>
              <a:rPr lang="ru-RU" sz="2000" b="1" dirty="0"/>
              <a:t>в формате </a:t>
            </a:r>
            <a:r>
              <a:rPr lang="ru-RU" sz="2000" b="1" dirty="0" err="1"/>
              <a:t>Microsoft</a:t>
            </a:r>
            <a:r>
              <a:rPr lang="ru-RU" sz="2000" b="1" dirty="0"/>
              <a:t> </a:t>
            </a:r>
            <a:r>
              <a:rPr lang="en-US" sz="2000" b="1" dirty="0"/>
              <a:t>Word</a:t>
            </a:r>
            <a:r>
              <a:rPr lang="ru-RU" sz="2000" dirty="0" smtClean="0"/>
              <a:t> </a:t>
            </a:r>
            <a:r>
              <a:rPr lang="ru-RU" sz="2000" dirty="0"/>
              <a:t>по прилагаемой форме необходимо предоставить на электронный адрес </a:t>
            </a:r>
            <a:r>
              <a:rPr lang="en-US" sz="2000" u="sng" dirty="0" err="1">
                <a:hlinkClick r:id="rId2"/>
              </a:rPr>
              <a:t>cpprkrostok</a:t>
            </a:r>
            <a:r>
              <a:rPr lang="ru-RU" sz="2000" u="sng" dirty="0">
                <a:hlinkClick r:id="rId2"/>
              </a:rPr>
              <a:t>@</a:t>
            </a:r>
            <a:r>
              <a:rPr lang="en-US" sz="2000" u="sng" dirty="0">
                <a:hlinkClick r:id="rId2"/>
              </a:rPr>
              <a:t>mail</a:t>
            </a:r>
            <a:r>
              <a:rPr lang="ru-RU" sz="2000" u="sng" dirty="0">
                <a:hlinkClick r:id="rId2"/>
              </a:rPr>
              <a:t>.</a:t>
            </a:r>
            <a:r>
              <a:rPr lang="en-US" sz="2000" u="sng" dirty="0" err="1">
                <a:hlinkClick r:id="rId2"/>
              </a:rPr>
              <a:t>ru</a:t>
            </a:r>
            <a:r>
              <a:rPr lang="en-US" sz="2000" u="sng" dirty="0">
                <a:hlinkClick r:id="rId2"/>
              </a:rPr>
              <a:t> </a:t>
            </a:r>
            <a:r>
              <a:rPr lang="ru-RU" sz="2000" dirty="0" smtClean="0"/>
              <a:t>с </a:t>
            </a:r>
            <a:r>
              <a:rPr lang="ru-RU" sz="2000" dirty="0"/>
              <a:t>пометкой в теме письма «Грант, </a:t>
            </a:r>
            <a:r>
              <a:rPr lang="ru-RU" sz="2000" dirty="0" smtClean="0"/>
              <a:t>номинация «______» одновременно с предоставлением конкурсных материалов.</a:t>
            </a:r>
            <a:endParaRPr lang="ru-RU" sz="2000" dirty="0"/>
          </a:p>
        </p:txBody>
      </p:sp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171038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59876" y="195486"/>
            <a:ext cx="75605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Грант «Лучший работник сферы воспитания и дополнительного образования детей»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0836575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3585" y="67917"/>
            <a:ext cx="8229600" cy="581005"/>
          </a:xfrm>
        </p:spPr>
        <p:txBody>
          <a:bodyPr>
            <a:no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     </a:t>
            </a:r>
            <a:endParaRPr lang="ru-RU" sz="1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192" y="1059582"/>
            <a:ext cx="8435280" cy="936104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400" dirty="0"/>
              <a:t>	Данные соискателя Гранта в номинации 	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dirty="0" smtClean="0"/>
              <a:t>«__________________________________________________»</a:t>
            </a:r>
            <a:endParaRPr lang="ru-RU" sz="2400" dirty="0"/>
          </a:p>
          <a:p>
            <a:pPr marL="0" indent="0" algn="ctr">
              <a:buNone/>
            </a:pP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00826" y="4429138"/>
            <a:ext cx="2133600" cy="273844"/>
          </a:xfrm>
        </p:spPr>
        <p:txBody>
          <a:bodyPr/>
          <a:lstStyle/>
          <a:p>
            <a:fld id="{7B0860F1-307B-49B9-808A-EB6156C47EC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171038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59876" y="195486"/>
            <a:ext cx="75605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Грант «Лучший работник сферы воспитания и дополнительного образования детей»</a:t>
            </a:r>
            <a:endParaRPr lang="ru-RU" sz="2000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8464818"/>
              </p:ext>
            </p:extLst>
          </p:nvPr>
        </p:nvGraphicFramePr>
        <p:xfrm>
          <a:off x="72008" y="2211710"/>
          <a:ext cx="9036496" cy="25922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2927"/>
                <a:gridCol w="635468"/>
                <a:gridCol w="877975"/>
                <a:gridCol w="1243797"/>
                <a:gridCol w="1316962"/>
                <a:gridCol w="1170633"/>
                <a:gridCol w="585316"/>
                <a:gridCol w="804810"/>
                <a:gridCol w="804810"/>
                <a:gridCol w="1243798"/>
              </a:tblGrid>
              <a:tr h="2268252"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650" dirty="0">
                          <a:effectLst/>
                        </a:rPr>
                        <a:t>№</a:t>
                      </a:r>
                      <a:endParaRPr lang="ru-RU" sz="165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650" dirty="0">
                          <a:effectLst/>
                        </a:rPr>
                        <a:t>ФИО</a:t>
                      </a:r>
                      <a:endParaRPr lang="ru-RU" sz="165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650" dirty="0">
                          <a:effectLst/>
                        </a:rPr>
                        <a:t>Дата рождения</a:t>
                      </a:r>
                      <a:endParaRPr lang="ru-RU" sz="165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650" dirty="0">
                          <a:effectLst/>
                        </a:rPr>
                        <a:t>Должность, место работы (полное название)</a:t>
                      </a:r>
                      <a:endParaRPr lang="ru-RU" sz="165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650" dirty="0">
                          <a:effectLst/>
                        </a:rPr>
                        <a:t>Паспортные данные (номер, кем и когда выдан)</a:t>
                      </a:r>
                      <a:endParaRPr lang="ru-RU" sz="165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650" dirty="0">
                          <a:effectLst/>
                        </a:rPr>
                        <a:t>Адрес по прописке с указанием индекса</a:t>
                      </a:r>
                      <a:endParaRPr lang="ru-RU" sz="165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650" dirty="0">
                          <a:effectLst/>
                        </a:rPr>
                        <a:t>ИНН</a:t>
                      </a:r>
                      <a:endParaRPr lang="ru-RU" sz="165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650" dirty="0">
                          <a:effectLst/>
                        </a:rPr>
                        <a:t>СНИЛС</a:t>
                      </a:r>
                      <a:endParaRPr lang="ru-RU" sz="165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650" dirty="0">
                          <a:effectLst/>
                        </a:rPr>
                        <a:t>Номер карты </a:t>
                      </a:r>
                      <a:r>
                        <a:rPr lang="ru-RU" sz="1650" dirty="0" smtClean="0">
                          <a:effectLst/>
                        </a:rPr>
                        <a:t>Ак</a:t>
                      </a:r>
                      <a:r>
                        <a:rPr lang="en-US" sz="1650" dirty="0" smtClean="0">
                          <a:effectLst/>
                        </a:rPr>
                        <a:t> </a:t>
                      </a:r>
                      <a:r>
                        <a:rPr lang="ru-RU" sz="1650" dirty="0" smtClean="0">
                          <a:effectLst/>
                        </a:rPr>
                        <a:t>Барс </a:t>
                      </a:r>
                      <a:r>
                        <a:rPr lang="ru-RU" sz="1650" dirty="0">
                          <a:effectLst/>
                        </a:rPr>
                        <a:t>Банка </a:t>
                      </a:r>
                    </a:p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650" dirty="0">
                          <a:effectLst/>
                        </a:rPr>
                        <a:t>(если есть)</a:t>
                      </a:r>
                      <a:endParaRPr lang="ru-RU" sz="165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650" dirty="0">
                          <a:effectLst/>
                        </a:rPr>
                        <a:t>Контактный (сотовый) телефон</a:t>
                      </a:r>
                      <a:endParaRPr lang="ru-RU" sz="165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324036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1458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1973</TotalTime>
  <Words>904</Words>
  <Application>Microsoft Office PowerPoint</Application>
  <PresentationFormat>Экран (16:9)</PresentationFormat>
  <Paragraphs>78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     Грант «Лучший работник сферы воспитания и дополнительного образования детей»</vt:lpstr>
      <vt:lpstr>     </vt:lpstr>
      <vt:lpstr>     </vt:lpstr>
      <vt:lpstr>     </vt:lpstr>
      <vt:lpstr>     </vt:lpstr>
      <vt:lpstr>     </vt:lpstr>
      <vt:lpstr>     </vt:lpstr>
      <vt:lpstr>     </vt:lpstr>
      <vt:lpstr>     </vt:lpstr>
      <vt:lpstr>     </vt:lpstr>
      <vt:lpstr>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Зиганшина</dc:creator>
  <cp:lastModifiedBy>rcvr</cp:lastModifiedBy>
  <cp:revision>220</cp:revision>
  <cp:lastPrinted>2016-01-25T10:55:25Z</cp:lastPrinted>
  <dcterms:created xsi:type="dcterms:W3CDTF">2015-01-19T04:26:58Z</dcterms:created>
  <dcterms:modified xsi:type="dcterms:W3CDTF">2018-04-25T13:52:44Z</dcterms:modified>
</cp:coreProperties>
</file>